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432" r:id="rId3"/>
    <p:sldId id="294" r:id="rId4"/>
    <p:sldId id="336" r:id="rId5"/>
    <p:sldId id="337" r:id="rId6"/>
    <p:sldId id="338" r:id="rId7"/>
    <p:sldId id="464" r:id="rId8"/>
    <p:sldId id="335" r:id="rId9"/>
    <p:sldId id="295" r:id="rId10"/>
    <p:sldId id="448" r:id="rId11"/>
    <p:sldId id="342" r:id="rId12"/>
    <p:sldId id="343" r:id="rId13"/>
    <p:sldId id="344" r:id="rId14"/>
    <p:sldId id="345" r:id="rId15"/>
    <p:sldId id="340" r:id="rId16"/>
    <p:sldId id="346" r:id="rId17"/>
    <p:sldId id="347" r:id="rId18"/>
    <p:sldId id="351" r:id="rId19"/>
    <p:sldId id="348" r:id="rId20"/>
    <p:sldId id="349" r:id="rId21"/>
    <p:sldId id="350" r:id="rId22"/>
    <p:sldId id="361" r:id="rId23"/>
    <p:sldId id="353" r:id="rId24"/>
    <p:sldId id="358" r:id="rId25"/>
    <p:sldId id="359" r:id="rId26"/>
    <p:sldId id="360" r:id="rId27"/>
    <p:sldId id="356" r:id="rId28"/>
    <p:sldId id="362" r:id="rId29"/>
    <p:sldId id="364" r:id="rId30"/>
    <p:sldId id="365" r:id="rId31"/>
    <p:sldId id="366" r:id="rId32"/>
    <p:sldId id="367" r:id="rId33"/>
    <p:sldId id="371" r:id="rId34"/>
    <p:sldId id="368" r:id="rId35"/>
    <p:sldId id="369" r:id="rId36"/>
    <p:sldId id="370" r:id="rId37"/>
    <p:sldId id="372" r:id="rId38"/>
    <p:sldId id="373" r:id="rId39"/>
    <p:sldId id="374" r:id="rId40"/>
    <p:sldId id="375" r:id="rId41"/>
    <p:sldId id="449" r:id="rId42"/>
    <p:sldId id="376" r:id="rId43"/>
    <p:sldId id="377" r:id="rId44"/>
    <p:sldId id="379" r:id="rId45"/>
    <p:sldId id="450" r:id="rId46"/>
    <p:sldId id="378" r:id="rId47"/>
    <p:sldId id="381" r:id="rId48"/>
    <p:sldId id="451" r:id="rId49"/>
    <p:sldId id="453" r:id="rId50"/>
    <p:sldId id="454" r:id="rId51"/>
    <p:sldId id="455" r:id="rId52"/>
    <p:sldId id="384" r:id="rId53"/>
    <p:sldId id="385" r:id="rId54"/>
    <p:sldId id="386" r:id="rId55"/>
    <p:sldId id="387" r:id="rId56"/>
    <p:sldId id="388" r:id="rId57"/>
    <p:sldId id="389" r:id="rId58"/>
    <p:sldId id="465" r:id="rId59"/>
    <p:sldId id="383" r:id="rId60"/>
    <p:sldId id="456" r:id="rId61"/>
    <p:sldId id="390" r:id="rId62"/>
    <p:sldId id="393" r:id="rId63"/>
    <p:sldId id="391" r:id="rId64"/>
    <p:sldId id="394" r:id="rId65"/>
    <p:sldId id="461" r:id="rId66"/>
    <p:sldId id="396" r:id="rId67"/>
    <p:sldId id="435" r:id="rId68"/>
    <p:sldId id="466" r:id="rId69"/>
    <p:sldId id="447" r:id="rId70"/>
    <p:sldId id="398" r:id="rId71"/>
    <p:sldId id="436" r:id="rId72"/>
    <p:sldId id="438" r:id="rId73"/>
    <p:sldId id="442" r:id="rId74"/>
    <p:sldId id="441" r:id="rId75"/>
    <p:sldId id="440" r:id="rId76"/>
    <p:sldId id="439" r:id="rId77"/>
    <p:sldId id="444" r:id="rId78"/>
    <p:sldId id="445" r:id="rId79"/>
    <p:sldId id="443" r:id="rId80"/>
    <p:sldId id="446" r:id="rId81"/>
    <p:sldId id="406" r:id="rId82"/>
    <p:sldId id="407" r:id="rId83"/>
    <p:sldId id="410" r:id="rId84"/>
    <p:sldId id="411" r:id="rId85"/>
    <p:sldId id="412" r:id="rId86"/>
    <p:sldId id="452" r:id="rId87"/>
    <p:sldId id="413" r:id="rId88"/>
    <p:sldId id="458" r:id="rId89"/>
    <p:sldId id="459" r:id="rId90"/>
    <p:sldId id="460" r:id="rId91"/>
    <p:sldId id="457" r:id="rId92"/>
    <p:sldId id="462" r:id="rId93"/>
    <p:sldId id="463" r:id="rId94"/>
    <p:sldId id="467" r:id="rId95"/>
    <p:sldId id="468" r:id="rId96"/>
    <p:sldId id="419" r:id="rId97"/>
    <p:sldId id="420" r:id="rId98"/>
    <p:sldId id="430" r:id="rId99"/>
    <p:sldId id="431" r:id="rId100"/>
    <p:sldId id="429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32"/>
            <p14:sldId id="294"/>
            <p14:sldId id="336"/>
            <p14:sldId id="337"/>
            <p14:sldId id="338"/>
            <p14:sldId id="464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361"/>
            <p14:sldId id="353"/>
            <p14:sldId id="358"/>
            <p14:sldId id="359"/>
            <p14:sldId id="360"/>
            <p14:sldId id="356"/>
            <p14:sldId id="362"/>
            <p14:sldId id="364"/>
            <p14:sldId id="365"/>
            <p14:sldId id="366"/>
            <p14:sldId id="367"/>
            <p14:sldId id="371"/>
            <p14:sldId id="368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386"/>
            <p14:sldId id="387"/>
            <p14:sldId id="388"/>
            <p14:sldId id="389"/>
            <p14:sldId id="465"/>
            <p14:sldId id="383"/>
            <p14:sldId id="456"/>
            <p14:sldId id="390"/>
            <p14:sldId id="393"/>
            <p14:sldId id="391"/>
            <p14:sldId id="394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67"/>
            <p14:sldId id="468"/>
            <p14:sldId id="419"/>
            <p14:sldId id="420"/>
            <p14:sldId id="430"/>
            <p14:sldId id="431"/>
            <p14:sldId id="429"/>
          </p14:sldIdLst>
        </p14:section>
        <p14:section name="Untitled Section" id="{BC98A24C-0B36-4206-8B27-797AEC71E1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17" autoAdjust="0"/>
    <p:restoredTop sz="94647"/>
  </p:normalViewPr>
  <p:slideViewPr>
    <p:cSldViewPr snapToGrid="0">
      <p:cViewPr varScale="1">
        <p:scale>
          <a:sx n="146" d="100"/>
          <a:sy n="146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E231-EFB8-464E-89E2-B96610A2A8F3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0AA3-E809-434A-BE30-C0A377850E3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C0C-8124-4185-8E7B-53DE0F544611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C7BF-A394-45D2-98B3-83D116BE9198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5ACF-D029-4163-8564-91A57C6CF90B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48DE-1788-4033-BE7E-4C8DAC62DF6E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D2F6-646A-4A49-8F1B-1E3C772AED3B}" type="datetime1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4BF0-1E33-42A9-97F9-D90E66341A06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B2E5-E992-46BA-80BA-752F11DFCC34}" type="datetime1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482B-1D94-4668-8CE7-15DF4841765C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963B-23A6-4586-808F-318BD7E0ACBE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6E759-CAAA-48C0-8890-F458B5AFDE06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5370445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johnjasa@umich.edu</a:t>
            </a:r>
            <a:endParaRPr lang="en-US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Shamsheer Chauhan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sschau@umich.edu</a:t>
            </a:r>
            <a:endParaRPr lang="en-US" spc="-1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</a:t>
            </a: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of </a:t>
            </a: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Michigan MDO 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1584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started with</a:t>
            </a:r>
            <a:br>
              <a:rPr lang="en-US" sz="4000">
                <a:ea typeface="+mn-ea"/>
              </a:rPr>
            </a:br>
            <a:r>
              <a:rPr lang="en-US" sz="3600">
                <a:ea typeface="+mn-ea"/>
              </a:rPr>
              <a:t>A tutorial / workshop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7" y="2027456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8440" cy="4351338"/>
          </a:xfrm>
        </p:spPr>
        <p:txBody>
          <a:bodyPr>
            <a:normAutofit/>
          </a:bodyPr>
          <a:lstStyle/>
          <a:p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r>
              <a:rPr lang="en-US" dirty="0"/>
              <a:t>In my opinion, a good component has:</a:t>
            </a:r>
          </a:p>
          <a:p>
            <a:pPr lvl="1"/>
            <a:r>
              <a:rPr lang="en-US" dirty="0"/>
              <a:t> on the order of 5 – 20 inputs</a:t>
            </a:r>
          </a:p>
          <a:p>
            <a:pPr lvl="1"/>
            <a:r>
              <a:rPr lang="en-US" dirty="0"/>
              <a:t>1 – 20 outputs</a:t>
            </a:r>
          </a:p>
          <a:p>
            <a:pPr lvl="1"/>
            <a:r>
              <a:rPr lang="en-US" dirty="0"/>
              <a:t>a few computations that are logically related</a:t>
            </a:r>
          </a:p>
          <a:p>
            <a:r>
              <a:rPr lang="en-US" dirty="0"/>
              <a:t>Python’s package import system makes this easy</a:t>
            </a:r>
          </a:p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/>
              <a:t>Ben Brelje, </a:t>
            </a:r>
            <a:r>
              <a:rPr lang="en-US" sz="3200"/>
              <a:t>PhD candidate at University of Michigan MDO Lab for creating version 0 of this training</a:t>
            </a:r>
          </a:p>
          <a:p>
            <a:endParaRPr lang="en-US" sz="3200"/>
          </a:p>
          <a:p>
            <a:r>
              <a:rPr lang="en-US" sz="3200" b="1"/>
              <a:t>Justin Gray, </a:t>
            </a:r>
            <a:r>
              <a:rPr lang="en-US" sz="3200"/>
              <a:t>Engineer and team lead of OpenMDAO at NASA Glenn for refining this workshop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 with no iteration / implicit states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D6716-F17E-491A-8175-4000D7ECBAA6}"/>
              </a:ext>
            </a:extLst>
          </p:cNvPr>
          <p:cNvSpPr/>
          <p:nvPr/>
        </p:nvSpPr>
        <p:spPr>
          <a:xfrm>
            <a:off x="10234247" y="4035669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292FB5-7145-4B97-A736-A78346AB4CD3}"/>
              </a:ext>
            </a:extLst>
          </p:cNvPr>
          <p:cNvCxnSpPr/>
          <p:nvPr/>
        </p:nvCxnSpPr>
        <p:spPr>
          <a:xfrm>
            <a:off x="5231423" y="1441938"/>
            <a:ext cx="5117123" cy="2750404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946173" y="2037655"/>
            <a:ext cx="3464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11BF5F0-FF2B-484C-BAC2-1CDFE9CF9E92}"/>
              </a:ext>
            </a:extLst>
          </p:cNvPr>
          <p:cNvSpPr/>
          <p:nvPr/>
        </p:nvSpPr>
        <p:spPr>
          <a:xfrm>
            <a:off x="7543801" y="4548796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A41E1-63B9-49E2-B7C8-3FE9B9C425CC}"/>
              </a:ext>
            </a:extLst>
          </p:cNvPr>
          <p:cNvCxnSpPr>
            <a:cxnSpLocks/>
          </p:cNvCxnSpPr>
          <p:nvPr/>
        </p:nvCxnSpPr>
        <p:spPr>
          <a:xfrm>
            <a:off x="6822831" y="1465142"/>
            <a:ext cx="835269" cy="3240327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Combine components into a Group to build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forming a hierarchy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</a:t>
            </a:r>
            <a:r>
              <a:rPr lang="en-US" sz="3200"/>
              <a:t>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4167598" y="4886253"/>
            <a:ext cx="8024402" cy="132556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</p:cNvCxnSpPr>
          <p:nvPr/>
        </p:nvCxnSpPr>
        <p:spPr>
          <a:xfrm>
            <a:off x="6163408" y="3561674"/>
            <a:ext cx="650630" cy="1256511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41" y="1690688"/>
            <a:ext cx="9572625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319315" y="4881972"/>
            <a:ext cx="4879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Gray et al, </a:t>
            </a:r>
            <a:r>
              <a:rPr lang="en-US" sz="1400" i="1" dirty="0"/>
              <a:t>Aeropropulsive Design Optimization of a Turboelectric Boundary Layer Ingestion Propulsion System, </a:t>
            </a:r>
            <a:r>
              <a:rPr lang="en-US" sz="1400" dirty="0"/>
              <a:t>AIAA/ISSMO Multidisciplinary Analysis and Optimization Conf.,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openmdao_course_files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</a:t>
            </a:r>
            <a:r>
              <a:rPr lang="en-US" sz="3200"/>
              <a:t>and rename it to </a:t>
            </a:r>
            <a:r>
              <a:rPr lang="en-US" sz="3200" dirty="0"/>
              <a:t>lab_0.py</a:t>
            </a:r>
            <a:br>
              <a:rPr lang="en-US" sz="3200" dirty="0"/>
            </a:b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Breguet equation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19" y="3932175"/>
            <a:ext cx="4426595" cy="113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two components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check lab_0.py       </a:t>
            </a:r>
            <a:r>
              <a:rPr lang="en-US" sz="2800" dirty="0">
                <a:solidFill>
                  <a:srgbClr val="002060"/>
                </a:solidFill>
              </a:rPr>
              <a:t>(checks for errors)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n2 lab_0.py </a:t>
            </a:r>
            <a:r>
              <a:rPr lang="en-US" sz="2800" dirty="0">
                <a:solidFill>
                  <a:srgbClr val="002060"/>
                </a:solidFill>
              </a:rPr>
              <a:t>(creates an N2 diagram in browser)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n2 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the problem</a:t>
            </a:r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4879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Chauhan and Martins. </a:t>
            </a:r>
            <a:r>
              <a:rPr lang="en-US" sz="1400" i="1" dirty="0"/>
              <a:t>Low-Fidelity Aerostructural Optimization of Aircraft Wings with a Simplified </a:t>
            </a:r>
            <a:r>
              <a:rPr lang="en-US" sz="1400" i="1" dirty="0" err="1"/>
              <a:t>Wingbox</a:t>
            </a:r>
            <a:r>
              <a:rPr lang="en-US" sz="1400" i="1" dirty="0"/>
              <a:t> Model Using </a:t>
            </a:r>
            <a:r>
              <a:rPr lang="en-US" sz="1400" i="1" dirty="0" err="1"/>
              <a:t>OpenAeroStruct</a:t>
            </a:r>
            <a:r>
              <a:rPr lang="en-US" sz="1400" i="1" dirty="0"/>
              <a:t>.</a:t>
            </a:r>
            <a:r>
              <a:rPr lang="en-US" sz="1400" dirty="0"/>
              <a:t> Proc. of the 6th International Conference on Engineering Optimization,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A459-9AD0-431A-AE10-C7EEEAC8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2" y="1824098"/>
            <a:ext cx="4536088" cy="30277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look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/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(Gradient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stCxn id="32" idx="1"/>
            <a:endCxn id="39" idx="1"/>
          </p:cNvCxnSpPr>
          <p:nvPr/>
        </p:nvCxnSpPr>
        <p:spPr>
          <a:xfrm rot="10800000">
            <a:off x="2055066" y="3259297"/>
            <a:ext cx="3325963" cy="2051971"/>
          </a:xfrm>
          <a:prstGeom prst="bentConnector3">
            <a:avLst>
              <a:gd name="adj1" fmla="val 10687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905194" y="4988101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19A6A-C446-4AE0-92E2-FB04620A10E3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522B2-AD76-454A-9617-564573290A40}"/>
              </a:ext>
            </a:extLst>
          </p:cNvPr>
          <p:cNvSpPr txBox="1"/>
          <p:nvPr/>
        </p:nvSpPr>
        <p:spPr>
          <a:xfrm>
            <a:off x="4174421" y="253515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Model 1 using initial guess inputs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F5FD8-1411-4081-93E5-C22DA46B3BBB}"/>
              </a:ext>
            </a:extLst>
          </p:cNvPr>
          <p:cNvSpPr txBox="1"/>
          <p:nvPr/>
        </p:nvSpPr>
        <p:spPr>
          <a:xfrm>
            <a:off x="5526260" y="3665438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1 output into state vector and run Model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8ED9A-F0BE-486B-8B56-2CFB68EC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DCDC-9F47-4D40-85CB-05A2DD55363D}"/>
              </a:ext>
            </a:extLst>
          </p:cNvPr>
          <p:cNvSpPr txBox="1"/>
          <p:nvPr/>
        </p:nvSpPr>
        <p:spPr>
          <a:xfrm>
            <a:off x="6906652" y="493868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2 output into state vector and run Model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6F8DC-2C35-4225-B6E8-C283E5A1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1 with input from all prior tools. Repeat until converged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D9A7B-5FBD-4E21-ACE6-C6CF1A3E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7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2 with input from all prior tools. Repeat until converged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664037-FFCB-4D89-B699-165E6139FA5A}"/>
              </a:ext>
            </a:extLst>
          </p:cNvPr>
          <p:cNvSpPr/>
          <p:nvPr/>
        </p:nvSpPr>
        <p:spPr>
          <a:xfrm rot="5400000">
            <a:off x="2091404" y="3541398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84B5D5-71D8-4CD0-8D35-A773F88C7F9E}"/>
              </a:ext>
            </a:extLst>
          </p:cNvPr>
          <p:cNvSpPr/>
          <p:nvPr/>
        </p:nvSpPr>
        <p:spPr>
          <a:xfrm rot="10800000">
            <a:off x="2059892" y="4353374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C82FB0-916D-4149-8FF9-996806D4C5F8}"/>
              </a:ext>
            </a:extLst>
          </p:cNvPr>
          <p:cNvSpPr/>
          <p:nvPr/>
        </p:nvSpPr>
        <p:spPr>
          <a:xfrm>
            <a:off x="2080963" y="38898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872C1-3CF6-47A8-86A3-3A20A329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Newton’s Method is simple in one dimension</a:t>
            </a:r>
            <a:br>
              <a:rPr lang="en-US" sz="4000" dirty="0"/>
            </a:br>
            <a:r>
              <a:rPr lang="en-US" sz="4000" dirty="0"/>
              <a:t> (Gradient Based!)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762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 Solver for multiple dimensions is a bit more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 that would drive the linearize residuals to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we don’t actually invert. Just solve this linear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58153" y="3016251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from top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AA485-163C-7A4B-8CD7-30D556880C78}"/>
              </a:ext>
            </a:extLst>
          </p:cNvPr>
          <p:cNvSpPr/>
          <p:nvPr/>
        </p:nvSpPr>
        <p:spPr>
          <a:xfrm>
            <a:off x="4791694" y="4708566"/>
            <a:ext cx="2351314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6A249-B61F-BE4E-B626-2CBAC16540EA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3621974" y="4881815"/>
            <a:ext cx="1169720" cy="298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29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penconcept.readthedocs.io/en/latest/_images/readme_charts.png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801"/>
          <a:stretch/>
        </p:blipFill>
        <p:spPr bwMode="auto">
          <a:xfrm>
            <a:off x="7253288" y="1493011"/>
            <a:ext cx="3728303" cy="3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517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Benjamin J. Brelje and Joaquim R.R.A. Martins. “Development of a Conceptual Design Model for Aircraft Electric Propulsion with Efficient Gradients”, 2018 AIAA/IEEE Electric Aircraft Technologies Symposium</a:t>
            </a:r>
            <a:endParaRPr lang="en-US" sz="1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</a:t>
            </a:r>
            <a:r>
              <a:rPr lang="en-US" sz="3200"/>
              <a:t>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model and </a:t>
            </a:r>
            <a:r>
              <a:rPr lang="en-US" sz="2400"/>
              <a:t>build an </a:t>
            </a:r>
            <a:r>
              <a:rPr lang="en-US" sz="2400" dirty="0"/>
              <a:t>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lab_1.py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/>
          </a:p>
          <a:p>
            <a:pPr lvl="1"/>
            <a:r>
              <a:rPr lang="en-US"/>
              <a:t>solves </a:t>
            </a:r>
            <a:r>
              <a:rPr lang="en-US" dirty="0"/>
              <a:t>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78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 don’t let friends </a:t>
            </a:r>
            <a:br>
              <a:rPr lang="en-US" dirty="0"/>
            </a:br>
            <a:r>
              <a:rPr lang="en-US" dirty="0"/>
              <a:t>finite difference across solvers!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Dykes et al., 2015, AIAA SciTech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0" y="602700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74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</a:t>
            </a:r>
            <a:r>
              <a:rPr lang="en-US" sz="3200" b="1" u="sng" dirty="0">
                <a:solidFill>
                  <a:srgbClr val="FF0000"/>
                </a:solidFill>
              </a:rPr>
              <a:t>really excited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about using analytic derivatives for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</a:t>
            </a:r>
            <a:r>
              <a:rPr lang="en-US"/>
              <a:t>model set up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</a:t>
            </a:r>
            <a:r>
              <a:rPr lang="en-US"/>
              <a:t>typically cost </a:t>
            </a:r>
            <a:r>
              <a:rPr lang="en-US" dirty="0"/>
              <a:t>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25334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 (ergo, on Windows machines)</a:t>
            </a:r>
          </a:p>
          <a:p>
            <a:pPr lvl="1"/>
            <a:r>
              <a:rPr lang="en-US" dirty="0"/>
              <a:t>SLSQP method is the standard constrained opt in OpenMDAO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way better (SNOPT algorithm) but very difficult to build on windows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654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Often you will want to record variable values changing over the course of an optimization.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achieved using a “recorder” object </a:t>
            </a:r>
          </a:p>
          <a:p>
            <a:endParaRPr lang="en-US" dirty="0"/>
          </a:p>
          <a:p>
            <a:r>
              <a:rPr lang="en-US" dirty="0"/>
              <a:t>This will record all the objective, all constraints, and all </a:t>
            </a:r>
            <a:r>
              <a:rPr lang="en-US" dirty="0" err="1"/>
              <a:t>dvs</a:t>
            </a:r>
            <a:r>
              <a:rPr lang="en-US" dirty="0"/>
              <a:t> for each optimizer iteration</a:t>
            </a:r>
            <a:br>
              <a:rPr lang="en-US" dirty="0"/>
            </a:br>
            <a:r>
              <a:rPr lang="en-US" dirty="0"/>
              <a:t>(but no “intermediate variables”)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5512158" y="4842456"/>
            <a:ext cx="980083" cy="2446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5512158" y="5087155"/>
            <a:ext cx="980083" cy="1365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Design the thickness of </a:t>
            </a:r>
            <a:br>
              <a:rPr lang="en-US" dirty="0"/>
            </a:br>
            <a:r>
              <a:rPr lang="en-US" dirty="0"/>
              <a:t>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segments </a:t>
            </a:r>
            <a:br>
              <a:rPr lang="en-US" sz="2000" dirty="0"/>
            </a:br>
            <a:r>
              <a:rPr lang="en-US" sz="2000" dirty="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095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a subset 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 </a:t>
            </a:r>
          </a:p>
          <a:p>
            <a:r>
              <a:rPr lang="en-US" dirty="0">
                <a:solidFill>
                  <a:srgbClr val="FF0000"/>
                </a:solidFill>
              </a:rPr>
              <a:t>(need to ignore some terms related to the boundary condition)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/>
              <a:t>Lab 0: </a:t>
            </a:r>
            <a:r>
              <a:rPr lang="en-US" sz="2800" dirty="0"/>
              <a:t>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/>
              <a:t>Lab 1: </a:t>
            </a:r>
            <a:r>
              <a:rPr lang="en-US" sz="2800" dirty="0"/>
              <a:t>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/>
              <a:t>Lab 2: </a:t>
            </a:r>
            <a:r>
              <a:rPr lang="en-US" sz="2800" dirty="0"/>
              <a:t>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/>
              <a:t>Lab 3: Wrapping </a:t>
            </a:r>
            <a:r>
              <a:rPr lang="en-US" sz="2800" dirty="0"/>
              <a:t>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CS?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</a:t>
            </a:r>
            <a:r>
              <a:rPr lang="en-US" dirty="0"/>
              <a:t> 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DAF410F-B172-C142-9E91-A749BEEF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69" y="1217231"/>
            <a:ext cx="5907440" cy="54250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 err="1"/>
              <a:t>ExternalCodeImplicitComp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62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(different base class then for the explicit case!)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5797" y="1293301"/>
            <a:ext cx="2190998" cy="3408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682378" y="1857907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2718204" y="1792103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179515" y="2332905"/>
            <a:ext cx="273132" cy="148413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874960" y="438805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apply_nonlinear</a:t>
            </a:r>
            <a:r>
              <a:rPr lang="en-US" sz="1400" dirty="0">
                <a:solidFill>
                  <a:srgbClr val="FF0000"/>
                </a:solidFill>
              </a:rPr>
              <a:t> is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Residual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278280" y="3770024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333924" y="4417509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937589" y="4975310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22374" y="3923913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044636" y="4571398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822374" y="5129198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3FBE59-6CDB-7C49-84F9-D4B419795312}"/>
              </a:ext>
            </a:extLst>
          </p:cNvPr>
          <p:cNvSpPr/>
          <p:nvPr/>
        </p:nvSpPr>
        <p:spPr>
          <a:xfrm>
            <a:off x="2927803" y="3984259"/>
            <a:ext cx="273132" cy="13308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31A47C2-0069-8F4D-B250-E7A4C9FD63B9}"/>
              </a:ext>
            </a:extLst>
          </p:cNvPr>
          <p:cNvSpPr/>
          <p:nvPr/>
        </p:nvSpPr>
        <p:spPr>
          <a:xfrm>
            <a:off x="2927803" y="5386029"/>
            <a:ext cx="273132" cy="125623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90825-30D6-8946-8911-2B7CC1509172}"/>
              </a:ext>
            </a:extLst>
          </p:cNvPr>
          <p:cNvSpPr txBox="1"/>
          <p:nvPr/>
        </p:nvSpPr>
        <p:spPr>
          <a:xfrm>
            <a:off x="1331111" y="3058094"/>
            <a:ext cx="2000804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FC790-5AF1-FA48-BFAC-F0AA6B2DAC0E}"/>
              </a:ext>
            </a:extLst>
          </p:cNvPr>
          <p:cNvSpPr txBox="1"/>
          <p:nvPr/>
        </p:nvSpPr>
        <p:spPr>
          <a:xfrm>
            <a:off x="701634" y="5752534"/>
            <a:ext cx="23001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solve_nonlinear</a:t>
            </a:r>
            <a:r>
              <a:rPr lang="en-US" sz="1400" dirty="0">
                <a:solidFill>
                  <a:srgbClr val="FF0000"/>
                </a:solidFill>
              </a:rPr>
              <a:t> asks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code to converge itself using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its own internal solvers</a:t>
            </a:r>
          </a:p>
        </p:txBody>
      </p:sp>
    </p:spTree>
    <p:extLst>
      <p:ext uri="{BB962C8B-B14F-4D97-AF65-F5344CB8AC3E}">
        <p14:creationId xmlns:p14="http://schemas.microsoft.com/office/powerpoint/2010/main" val="17271409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/>
              <a:t>Lab #3: Beam optimization with file wrapped external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3A123-6E53-7F4D-85E3-4B984A02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cd into the `lab_3`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Have a quick look at </a:t>
            </a:r>
            <a:r>
              <a:rPr lang="en-US" sz="2400" dirty="0" err="1"/>
              <a:t>standalone_beam.py</a:t>
            </a:r>
            <a:br>
              <a:rPr lang="en-US" sz="2400" dirty="0"/>
            </a:br>
            <a:r>
              <a:rPr lang="en-US" sz="2400" dirty="0"/>
              <a:t>this is a pure python version of the same FEM you built in </a:t>
            </a:r>
            <a:r>
              <a:rPr lang="en-US" sz="2400" dirty="0" err="1"/>
              <a:t>OpenMDAO</a:t>
            </a:r>
            <a:r>
              <a:rPr lang="en-US" sz="2400" dirty="0"/>
              <a:t> for Lab #2 (but without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standalone_beam.py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opt</a:t>
            </a:r>
            <a:r>
              <a:rPr lang="en-US" sz="2400" dirty="0"/>
              <a:t>` from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lab_3_explicit_wrapper.py`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lab_3_implicit_wrapper.py`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Why does the implicit wrapper call both </a:t>
            </a:r>
            <a:r>
              <a:rPr lang="en-US" sz="2400" dirty="0" err="1"/>
              <a:t>solve_nonlinear</a:t>
            </a:r>
            <a:r>
              <a:rPr lang="en-US" sz="2400" dirty="0"/>
              <a:t> and </a:t>
            </a:r>
            <a:r>
              <a:rPr lang="en-US" sz="2400" dirty="0" err="1"/>
              <a:t>apply_nonlinear</a:t>
            </a:r>
            <a:r>
              <a:rPr lang="en-US" sz="2400" dirty="0"/>
              <a:t>? (hint: it has to do with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Compare the compute cost of running the optimization using pure </a:t>
            </a:r>
            <a:r>
              <a:rPr lang="en-US" sz="2400" dirty="0" err="1"/>
              <a:t>OpenMDAO</a:t>
            </a:r>
            <a:r>
              <a:rPr lang="en-US" sz="2400" dirty="0"/>
              <a:t>, the standalone optimization, and the file wrapped version. </a:t>
            </a:r>
            <a:br>
              <a:rPr lang="en-US" sz="2400" dirty="0"/>
            </a:br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224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6955" cy="4351338"/>
          </a:xfrm>
        </p:spPr>
        <p:txBody>
          <a:bodyPr>
            <a:normAutofit/>
          </a:bodyPr>
          <a:lstStyle/>
          <a:p>
            <a:r>
              <a:rPr lang="en-US" dirty="0"/>
              <a:t>Vectorization</a:t>
            </a:r>
          </a:p>
          <a:p>
            <a:r>
              <a:rPr lang="en-US" dirty="0"/>
              <a:t>Model architecting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Surrogate modeling</a:t>
            </a:r>
          </a:p>
          <a:p>
            <a:r>
              <a:rPr lang="en-US" dirty="0"/>
              <a:t>High-fidelity and expensive tools</a:t>
            </a:r>
          </a:p>
          <a:p>
            <a:r>
              <a:rPr lang="en-US" dirty="0"/>
              <a:t>Trajectory optimization</a:t>
            </a:r>
          </a:p>
          <a:p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25356</TotalTime>
  <Words>2866</Words>
  <Application>Microsoft Macintosh PowerPoint</Application>
  <PresentationFormat>Widescreen</PresentationFormat>
  <Paragraphs>664</Paragraphs>
  <Slides>100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</vt:lpstr>
      <vt:lpstr>Calibri</vt:lpstr>
      <vt:lpstr>Cambria Math</vt:lpstr>
      <vt:lpstr>Courier New</vt:lpstr>
      <vt:lpstr>DejaVu Sans</vt:lpstr>
      <vt:lpstr>Helvetica</vt:lpstr>
      <vt:lpstr>Wingdings</vt:lpstr>
      <vt:lpstr>Office Theme</vt:lpstr>
      <vt:lpstr>PowerPoint Presentation</vt:lpstr>
      <vt:lpstr>Acknowledgements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best-in-class numerical methods</vt:lpstr>
      <vt:lpstr>OpenMDAO has best-in-class numerical methods</vt:lpstr>
      <vt:lpstr>OpenMDAO has best-in-class numerical methods</vt:lpstr>
      <vt:lpstr>OpenMDAO architecture</vt:lpstr>
      <vt:lpstr>PowerPoint Presentation</vt:lpstr>
      <vt:lpstr>OpenMDAO architecture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(Gradient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  (Gradient Based!)</vt:lpstr>
      <vt:lpstr>Newton Solver for multiple dimensions is a bit more complex</vt:lpstr>
      <vt:lpstr>Newton Solver needs some partial derivatives! </vt:lpstr>
      <vt:lpstr>Partial Derivatives in OpenMDAO</vt:lpstr>
      <vt:lpstr>Lab # 1 : Aircraft Sizing</vt:lpstr>
      <vt:lpstr>Lab # 1 : Aircraft Sizing</vt:lpstr>
      <vt:lpstr>Lab # 1 : Aircraft Sizing</vt:lpstr>
      <vt:lpstr>Optimization with and  without analytic derivatives</vt:lpstr>
      <vt:lpstr>Optimization</vt:lpstr>
      <vt:lpstr>Finite difference is easy</vt:lpstr>
      <vt:lpstr>Finite difference is easy, but…</vt:lpstr>
      <vt:lpstr>Friends don’t let friends  finite difference across solvers!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Design the thickness of 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ExternalCodeImplicitComp</vt:lpstr>
      <vt:lpstr>Lab #3: Beam optimization with file wrapped external codes</vt:lpstr>
      <vt:lpstr>Advanced Topics</vt:lpstr>
      <vt:lpstr>Vectorization</vt:lpstr>
      <vt:lpstr>Vectorization</vt:lpstr>
      <vt:lpstr>Vectorization</vt:lpstr>
      <vt:lpstr>Dealing with complex models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Gray, Justin S. (GRC-LTA0)</cp:lastModifiedBy>
  <cp:revision>584</cp:revision>
  <dcterms:created xsi:type="dcterms:W3CDTF">2017-11-15T13:23:23Z</dcterms:created>
  <dcterms:modified xsi:type="dcterms:W3CDTF">2019-08-22T01:23:55Z</dcterms:modified>
</cp:coreProperties>
</file>